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5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n,Gail" initials="R" lastIdx="2" clrIdx="0">
    <p:extLst>
      <p:ext uri="{19B8F6BF-5375-455C-9EA6-DF929625EA0E}">
        <p15:presenceInfo xmlns:p15="http://schemas.microsoft.com/office/powerpoint/2012/main" userId="S::glr26@drexel.edu::82315a72-623c-4aeb-a94a-5fb146c055e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422"/>
  </p:normalViewPr>
  <p:slideViewPr>
    <p:cSldViewPr snapToGrid="0" snapToObjects="1">
      <p:cViewPr varScale="1">
        <p:scale>
          <a:sx n="102" d="100"/>
          <a:sy n="102" d="100"/>
        </p:scale>
        <p:origin x="19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6T11:54:42.796" idx="1">
    <p:pos x="10" y="10"/>
    <p:text>example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6870C8-12CD-D843-AF38-41FE0B22D91D}" type="datetimeFigureOut">
              <a:rPr lang="en-US" smtClean="0"/>
              <a:t>7/16/21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A1F597-7B90-2C4C-BC3F-BA8135CA9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76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9803/notebooks/05%20-%20Sequence%20Input%20and%20Output.ipynb#5.3.1-Parsing-GenBank-records-from-the-ne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A1F597-7B90-2C4C-BC3F-BA8135CA9D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43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Cytochrome oxidase subunit I – 3 million, cytochrome </a:t>
            </a:r>
          </a:p>
          <a:p>
            <a:r>
              <a:rPr lang="en-US" dirty="0"/>
              <a:t>cytochrome oxidase subunit </a:t>
            </a:r>
            <a:r>
              <a:rPr lang="en-US" dirty="0" err="1"/>
              <a:t>i</a:t>
            </a:r>
            <a:r>
              <a:rPr lang="en-US" dirty="0"/>
              <a:t> AND fungi [ORGN] AND 450:999999999 [SLEN] – 3000+</a:t>
            </a:r>
          </a:p>
          <a:p>
            <a:r>
              <a:rPr lang="en-US" dirty="0"/>
              <a:t>NOT "whole genome" </a:t>
            </a:r>
          </a:p>
          <a:p>
            <a:r>
              <a:rPr lang="en-US" dirty="0"/>
              <a:t>Change 450:30000 [SLEN]  - 2000+</a:t>
            </a:r>
          </a:p>
          <a:p>
            <a:r>
              <a:rPr lang="en-US" dirty="0"/>
              <a:t>Subunit I to 1 – 1700+</a:t>
            </a:r>
          </a:p>
          <a:p>
            <a:r>
              <a:rPr lang="en-US" dirty="0"/>
              <a:t>Name spelled out to </a:t>
            </a:r>
            <a:r>
              <a:rPr lang="en-US" dirty="0" err="1"/>
              <a:t>coxi</a:t>
            </a:r>
            <a:r>
              <a:rPr lang="en-US" dirty="0"/>
              <a:t> – 39 and still get partial</a:t>
            </a:r>
          </a:p>
          <a:p>
            <a:r>
              <a:rPr lang="en-US" dirty="0"/>
              <a:t>Cox1 – get 1500+  .. But complete genome</a:t>
            </a:r>
          </a:p>
          <a:p>
            <a:r>
              <a:rPr lang="en-US" dirty="0"/>
              <a:t>NOT “complete genome” – 1232</a:t>
            </a:r>
          </a:p>
          <a:p>
            <a:r>
              <a:rPr lang="en-US" dirty="0"/>
              <a:t>Not “partial” – 200+ .. But still a whole genome project</a:t>
            </a:r>
          </a:p>
          <a:p>
            <a:r>
              <a:rPr lang="en-US" dirty="0"/>
              <a:t>NOT “whole genome” – 128</a:t>
            </a:r>
          </a:p>
          <a:p>
            <a:r>
              <a:rPr lang="en-US" dirty="0"/>
              <a:t>(cox1 OR </a:t>
            </a:r>
            <a:r>
              <a:rPr lang="en-US" dirty="0" err="1"/>
              <a:t>coxi</a:t>
            </a:r>
            <a:r>
              <a:rPr lang="en-US" dirty="0"/>
              <a:t>) --  134 (added a few more)</a:t>
            </a:r>
          </a:p>
          <a:p>
            <a:r>
              <a:rPr lang="en-US" dirty="0"/>
              <a:t>(cox1 OR </a:t>
            </a:r>
            <a:r>
              <a:rPr lang="en-US" dirty="0" err="1"/>
              <a:t>coxi</a:t>
            </a:r>
            <a:r>
              <a:rPr lang="en-US" dirty="0"/>
              <a:t>) AND fungi [ORGN] AND 450:30000 [SLEN] NOT "complete genome" NOT partial NOT "whole genome"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A1F597-7B90-2C4C-BC3F-BA8135CA9D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24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5.3.1 Parsing GenBank records from the net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¶</a:t>
            </a:r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A1F597-7B90-2C4C-BC3F-BA8135CA9D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98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0467-B358-7445-AEF2-E3CB0270B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C42EF-3E1C-F443-825F-33D4B24D5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45524-1243-EF4B-8337-7B9E49E6A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221E0-FD5B-D54C-B92C-AD702AB7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3EFE1-2896-9D45-B8BF-F5473D2E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9C6AE8E4-ECC1-DF42-8DD3-8B8A2E9B67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2946" y="-6835"/>
            <a:ext cx="2069054" cy="10815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CEED5E2-FC02-CF46-A997-323F333820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118824" cy="116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144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8970B-2DDF-A349-ACAF-1FFD9ADA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2FDB6F-7899-6442-91EB-E231F1A56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AC308-49F3-5E4E-BD71-C56AD4439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72C60-0CF1-6C4B-8C89-67CC37FC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EB253-B75A-DA47-B0D5-8D17CB2C7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609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A26053-2719-3744-99BF-2B2ABBEE32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ECB343-A76B-084C-9517-9BE3D5E596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7A22A-0743-D646-845D-0F07BF5BF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E31EF-91ED-AE40-86DA-CB5DED66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2445-58E9-8B41-8211-7E9265B91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5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B562-1F1B-7D49-A796-AB0816C42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F69BF-0C02-3242-AF13-D6440E7A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2A5B4-6547-A14F-840A-64234F60F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1A0E4-AD32-7345-865F-A93F1B1D3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51913-0742-1C4D-9961-ADBE8194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0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39307-354E-2645-B65D-174E3051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E94FD-805C-DC43-AEDE-3E86032CE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D7350-F05E-B04A-A5AD-4BD1BD2B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6FD74-85AE-F842-BE91-936915C6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D6D7F-775A-2045-B84B-91832F61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3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B33AB-DFB5-5147-A7C6-A139683E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0AFC7-663F-5145-AA35-DCC47FD523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BB43D-2E10-434F-8494-DFCA60D09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ABBAF-2CEF-6449-8B7B-C3B46A61C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10ECF-A639-094C-A47A-4D07D632F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E6790-75F7-9449-B203-FD9FE88A5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99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D459A-D738-514E-B3FD-6C07362B8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9636-C3A8-E242-B263-CF54F3C5F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78E15B-0439-E244-B183-49372D566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CD6E0-74E4-B84E-82A6-52DEC7B2B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C2CD2D-2795-1A4B-B74C-2110C910C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A319E3-D10C-3F4F-93CD-ED4FDA295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722D14-FDAC-4745-AF98-BBD7FAAEA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B3AAD6-0D3B-F04C-BCEC-23A1CE6FE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8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E357C-0F19-8E42-A0E5-ACEC4C6C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5B7D7-5EF4-894F-AF8E-558088230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BBE749-A1CB-6A4B-AAAE-65B738EFE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EDAEF1-2352-AD47-B359-CDF9C650F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5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435727-C62E-5D45-8D91-8F0A8219F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CDD7BB-CD24-9B40-B688-9D5A8132A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854BD-B9B8-C543-9825-09753E8DF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096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FE19B-6548-744E-A47E-AF836D87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11FAF-212B-2E46-BF9F-16E6E9824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B7A24-5D97-AA4F-932F-FA1845EB2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72C2A-F743-B840-A33F-1B8F52EC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0F3F94-6C3D-C949-8A79-7C82EC8E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ABD53-71A2-474E-8890-3CD02E9C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98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5C279-C8B4-184A-93C3-C9B173392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BC1B1F-B951-104D-82B5-381A5443E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61A1A-E4C4-4641-B893-12448C8B8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24C34-D4DD-E544-A3BA-C6466F32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31C2E-32DC-2241-A38C-97851A305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9B5CB-A541-8943-A3A0-0BA21C0F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53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92351F-F18E-2C41-BF39-DD5C313D1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5EB80-D38F-D746-BDE1-235A846B3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2D547-03AA-374F-B9D7-79DF352EE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E5406-2215-B64E-B6D1-865178D9D8F9}" type="datetimeFigureOut">
              <a:rPr lang="en-US" smtClean="0"/>
              <a:t>7/16/21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50E7C-3B0A-A74A-8FF4-A9FE1FFBE8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46B5E-D5DD-AB45-8E69-4BD82039F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8D654-2D7B-EF46-ACCF-CE779D0B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89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cbi.nlm.nih.gov/bookshelf/br.fcgi?book=helpentrez&amp;part=EntrezHel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ncbi.nlm.nih.gov/books/NBK4954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E633-6080-8945-B49D-5472348423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NCBI Sequence Retrieval and Manipulation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736583-B633-DD4D-B847-2DBF4BDD8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Gail Rosen, Professor</a:t>
            </a:r>
          </a:p>
          <a:p>
            <a:r>
              <a:rPr lang="en-US" dirty="0"/>
              <a:t>Drexel University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979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DCA00-B63A-024A-B9E5-6565E4AC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Assignment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C114C-203B-4147-8672-AC7C7A125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Save all the Protein IDs of ATPase genes from the first </a:t>
            </a:r>
            <a:r>
              <a:rPr lang="en-US" dirty="0" err="1"/>
              <a:t>Galdieria</a:t>
            </a:r>
            <a:r>
              <a:rPr lang="en-US" dirty="0"/>
              <a:t> </a:t>
            </a:r>
            <a:r>
              <a:rPr lang="en-US" dirty="0" err="1"/>
              <a:t>sulphuraria</a:t>
            </a:r>
            <a:r>
              <a:rPr lang="en-US" dirty="0"/>
              <a:t> whole genome scaffold that you find.  Save them into a file called </a:t>
            </a:r>
            <a:r>
              <a:rPr lang="en-US" dirty="0" err="1"/>
              <a:t>G_sulphuraria_atpase_ids</a:t>
            </a:r>
            <a:r>
              <a:rPr lang="en-US" dirty="0"/>
              <a:t>.  </a:t>
            </a:r>
          </a:p>
          <a:p>
            <a:pPr marL="0" indent="0">
              <a:buNone/>
            </a:pPr>
            <a:r>
              <a:rPr lang="en-US" b="1" dirty="0"/>
              <a:t>Hint:  </a:t>
            </a:r>
            <a:r>
              <a:rPr lang="en-US" dirty="0"/>
              <a:t>You are going to have to modify my “</a:t>
            </a:r>
            <a:r>
              <a:rPr lang="en-US" dirty="0" err="1"/>
              <a:t>retrieve_nucleotide_genbank_example.py</a:t>
            </a:r>
            <a:r>
              <a:rPr lang="en-US" dirty="0"/>
              <a:t>” to search for feature types of CDS then look for feature qualifiers of products that contain ATPase  (if  ‘ATPase’ in </a:t>
            </a:r>
            <a:r>
              <a:rPr lang="en-US" dirty="0" err="1"/>
              <a:t>feature.qualifiers</a:t>
            </a:r>
            <a:r>
              <a:rPr lang="en-US" dirty="0"/>
              <a:t>['product'][0]).  </a:t>
            </a:r>
            <a:r>
              <a:rPr lang="en-US" b="1" dirty="0"/>
              <a:t>Hint #2:  </a:t>
            </a:r>
            <a:r>
              <a:rPr lang="en-US" dirty="0"/>
              <a:t>Note that instead of extracting the DNA sequence, you will need to write the feature qualifier named ‘</a:t>
            </a:r>
            <a:r>
              <a:rPr lang="en-US" dirty="0" err="1"/>
              <a:t>protein_id</a:t>
            </a:r>
            <a:r>
              <a:rPr lang="en-US" dirty="0"/>
              <a:t>’ out to a file).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3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D48-ED18-0F44-95C9-7CAC2B5F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Navigating NCBI Entrez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0C1B1-F47A-3649-8D83-381C2E466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905"/>
            <a:ext cx="6547898" cy="4351338"/>
          </a:xfrm>
        </p:spPr>
        <p:txBody>
          <a:bodyPr/>
          <a:lstStyle/>
          <a:p>
            <a:r>
              <a:rPr lang="en-US" dirty="0"/>
              <a:t>Entrez is a molecular biology database system that provides integrated access to many data types.</a:t>
            </a:r>
          </a:p>
          <a:p>
            <a:r>
              <a:rPr lang="en-US" dirty="0"/>
              <a:t>For metagenomic and </a:t>
            </a:r>
            <a:r>
              <a:rPr lang="en-US" dirty="0" err="1"/>
              <a:t>metatranscriptomic</a:t>
            </a:r>
            <a:r>
              <a:rPr lang="en-US" dirty="0"/>
              <a:t> analysis, the DNA and protein databases are important.</a:t>
            </a:r>
          </a:p>
          <a:p>
            <a:pPr lvl="1"/>
            <a:r>
              <a:rPr lang="en-US" dirty="0"/>
              <a:t>Compare to these sequences</a:t>
            </a:r>
          </a:p>
          <a:p>
            <a:pPr lvl="1"/>
            <a:r>
              <a:rPr lang="en-US" dirty="0"/>
              <a:t>16S rRNA gene, DNA of Genes, translated DNA genes, whole genomes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E3A5A8D-DE73-D048-B6C4-E473C9BE9780}"/>
              </a:ext>
            </a:extLst>
          </p:cNvPr>
          <p:cNvGrpSpPr/>
          <p:nvPr/>
        </p:nvGrpSpPr>
        <p:grpSpPr>
          <a:xfrm>
            <a:off x="7265095" y="3056760"/>
            <a:ext cx="4874975" cy="3785059"/>
            <a:chOff x="6989523" y="2490481"/>
            <a:chExt cx="5215003" cy="42986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07FCF87-9B6B-284A-9CC2-5B4E53719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265096" y="2490481"/>
              <a:ext cx="4810519" cy="4047236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4DCFE92-FCCD-F44F-9D07-D06DA259B693}"/>
                </a:ext>
              </a:extLst>
            </p:cNvPr>
            <p:cNvSpPr/>
            <p:nvPr/>
          </p:nvSpPr>
          <p:spPr>
            <a:xfrm>
              <a:off x="9532307" y="2853880"/>
              <a:ext cx="2672219" cy="1141919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F299652-AB51-974A-823B-7DFD688F4D64}"/>
                </a:ext>
              </a:extLst>
            </p:cNvPr>
            <p:cNvSpPr/>
            <p:nvPr/>
          </p:nvSpPr>
          <p:spPr>
            <a:xfrm>
              <a:off x="6989523" y="5532289"/>
              <a:ext cx="2943617" cy="1256815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FD8B641-64F0-634D-931E-D23217B7492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22700" y="-11020"/>
            <a:ext cx="4617370" cy="307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886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4B022-2A42-C842-B524-F2D06C490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Search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6E75A-7019-6F47-AC63-1AFFAAFF9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Designing a “sophisticated” search query</a:t>
            </a:r>
          </a:p>
          <a:p>
            <a:pPr lvl="1"/>
            <a:r>
              <a:rPr lang="en-US" dirty="0">
                <a:hlinkClick r:id="rId3"/>
              </a:rPr>
              <a:t>www.ncbi.nlm.nih.gov/bookshelf/br.fcgi?book=helpentrez&amp;part=EntrezHelp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https://www.ncbi.nlm.nih.gov/books/NBK49540/</a:t>
            </a:r>
            <a:endParaRPr lang="en-US" dirty="0"/>
          </a:p>
          <a:p>
            <a:r>
              <a:rPr lang="en-US" dirty="0"/>
              <a:t>Terms to consider:</a:t>
            </a:r>
          </a:p>
          <a:p>
            <a:pPr lvl="1"/>
            <a:r>
              <a:rPr lang="en-US" dirty="0"/>
              <a:t>Boolean operators (AND, OR, NOT)</a:t>
            </a:r>
          </a:p>
          <a:p>
            <a:pPr lvl="1"/>
            <a:r>
              <a:rPr lang="en-US" dirty="0"/>
              <a:t>Field specifiers: place these in brackets</a:t>
            </a:r>
          </a:p>
          <a:p>
            <a:pPr lvl="2"/>
            <a:r>
              <a:rPr lang="en-US" dirty="0"/>
              <a:t>ORGN or organism (e.g. “Bacteria [ORGN]”)s</a:t>
            </a:r>
          </a:p>
          <a:p>
            <a:pPr lvl="2"/>
            <a:r>
              <a:rPr lang="en-US" dirty="0"/>
              <a:t>Gene (e.g. “16S RNA [gene]”)</a:t>
            </a:r>
          </a:p>
          <a:p>
            <a:pPr lvl="2"/>
            <a:r>
              <a:rPr lang="en-US" dirty="0"/>
              <a:t>SLEN (e.g. “16S rRNA [gene] AND 200:1650[SLEN]”)</a:t>
            </a:r>
          </a:p>
          <a:p>
            <a:pPr lvl="2"/>
            <a:r>
              <a:rPr lang="en-US" dirty="0"/>
              <a:t>Range (of accession numbers)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866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A9BF-8E58-9549-BF22-59B8F0BDA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NCBI Entrez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1FB71-69FC-3047-ACDE-C0F82B584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ct val="50000"/>
              </a:spcBef>
              <a:buNone/>
              <a:defRPr/>
            </a:pPr>
            <a:r>
              <a:rPr lang="en-US" altLang="ja-JP" dirty="0">
                <a:solidFill>
                  <a:srgbClr val="333399"/>
                </a:solidFill>
              </a:rPr>
              <a:t>Here is an exercise in which we learn more about the NCBI database</a:t>
            </a:r>
          </a:p>
          <a:p>
            <a:pPr>
              <a:spcBef>
                <a:spcPct val="50000"/>
              </a:spcBef>
              <a:buFont typeface="Arial" charset="0"/>
              <a:buChar char="•"/>
              <a:defRPr/>
            </a:pPr>
            <a:endParaRPr lang="en-US" dirty="0">
              <a:solidFill>
                <a:srgbClr val="333399"/>
              </a:solidFill>
            </a:endParaRPr>
          </a:p>
          <a:p>
            <a:pPr>
              <a:spcBef>
                <a:spcPct val="50000"/>
              </a:spcBef>
              <a:buFont typeface="Arial" charset="0"/>
              <a:buChar char="•"/>
              <a:defRPr/>
            </a:pPr>
            <a:r>
              <a:rPr lang="en-US" dirty="0">
                <a:solidFill>
                  <a:srgbClr val="333399"/>
                </a:solidFill>
              </a:rPr>
              <a:t>Goal 1: Search for Cytochrome c oxidase subunit I gene from all fungi; and they should be greater than 450 bp</a:t>
            </a:r>
          </a:p>
          <a:p>
            <a:pPr>
              <a:spcBef>
                <a:spcPct val="50000"/>
              </a:spcBef>
              <a:buFont typeface="Arial" charset="0"/>
              <a:buChar char="•"/>
              <a:defRPr/>
            </a:pPr>
            <a:r>
              <a:rPr lang="en-US" dirty="0">
                <a:solidFill>
                  <a:srgbClr val="333399"/>
                </a:solidFill>
              </a:rPr>
              <a:t>Goal 2: Download sequences in  GenBank format (think about renaming the sequence headers based on genus-species name and GenBank accession #)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873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42652-3953-0C40-B2B0-472A70A31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64" y="170053"/>
            <a:ext cx="10515600" cy="1325563"/>
          </a:xfrm>
        </p:spPr>
        <p:txBody>
          <a:bodyPr/>
          <a:lstStyle/>
          <a:p>
            <a:r>
              <a:rPr lang="en-US" dirty="0"/>
              <a:t>Record Format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FA9F83-4308-4847-94F7-7D647F8D3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500" y="-41543"/>
            <a:ext cx="5629482" cy="68749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4232C7-CF24-7648-A3C4-DD2263ADC36D}"/>
              </a:ext>
            </a:extLst>
          </p:cNvPr>
          <p:cNvSpPr/>
          <p:nvPr/>
        </p:nvSpPr>
        <p:spPr>
          <a:xfrm>
            <a:off x="3649251" y="6464068"/>
            <a:ext cx="83256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www.cell.com</a:t>
            </a:r>
            <a:r>
              <a:rPr lang="en-US" dirty="0"/>
              <a:t>/trends/genetics/</a:t>
            </a:r>
            <a:r>
              <a:rPr lang="en-US" dirty="0" err="1"/>
              <a:t>fulltext</a:t>
            </a:r>
            <a:r>
              <a:rPr lang="en-US" dirty="0"/>
              <a:t>/S0168-9525(99)01882-X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CC14D3-2FCA-264C-8AA7-1E12299BB67B}"/>
              </a:ext>
            </a:extLst>
          </p:cNvPr>
          <p:cNvSpPr/>
          <p:nvPr/>
        </p:nvSpPr>
        <p:spPr>
          <a:xfrm>
            <a:off x="262842" y="2405090"/>
            <a:ext cx="5353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genbank</a:t>
            </a:r>
            <a:r>
              <a:rPr lang="en-US" dirty="0"/>
              <a:t>/</a:t>
            </a:r>
            <a:r>
              <a:rPr lang="en-US" dirty="0" err="1"/>
              <a:t>samplerecord</a:t>
            </a:r>
            <a:r>
              <a:rPr lang="en-US" dirty="0"/>
              <a:t>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202CA5-C874-3549-B782-23CCDF461BE9}"/>
              </a:ext>
            </a:extLst>
          </p:cNvPr>
          <p:cNvSpPr/>
          <p:nvPr/>
        </p:nvSpPr>
        <p:spPr>
          <a:xfrm>
            <a:off x="262842" y="2841931"/>
            <a:ext cx="5026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genbank</a:t>
            </a:r>
            <a:r>
              <a:rPr lang="en-US" dirty="0"/>
              <a:t>/</a:t>
            </a:r>
            <a:r>
              <a:rPr lang="en-US" dirty="0" err="1"/>
              <a:t>acc_prefix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744616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CB470-4F76-3343-9EA5-71D78FA5D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this search -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93B32-6363-4E47-879D-8FDE1FB07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Biopython</a:t>
            </a:r>
            <a:r>
              <a:rPr lang="en-US" dirty="0"/>
              <a:t> and Entrez library</a:t>
            </a:r>
          </a:p>
          <a:p>
            <a:r>
              <a:rPr lang="en-US" dirty="0"/>
              <a:t>Entrez e-direct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19949-F877-2144-9189-98676DEEFD3C}"/>
              </a:ext>
            </a:extLst>
          </p:cNvPr>
          <p:cNvSpPr txBox="1"/>
          <p:nvPr/>
        </p:nvSpPr>
        <p:spPr>
          <a:xfrm>
            <a:off x="1085088" y="3429000"/>
            <a:ext cx="50308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Caveats: </a:t>
            </a:r>
            <a:r>
              <a:rPr lang="en-US" sz="3000" dirty="0" err="1"/>
              <a:t>Retmax</a:t>
            </a:r>
            <a:r>
              <a:rPr lang="en-US" sz="3000" dirty="0"/>
              <a:t> in the </a:t>
            </a:r>
            <a:r>
              <a:rPr lang="en-US" sz="3000" dirty="0" err="1"/>
              <a:t>esearch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6118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70489-E7C2-9F48-A8DE-C0A5BC443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through </a:t>
            </a:r>
            <a:r>
              <a:rPr lang="en-US" dirty="0" err="1"/>
              <a:t>Biopython</a:t>
            </a:r>
            <a:r>
              <a:rPr lang="en-US" dirty="0"/>
              <a:t> Tutorial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F2915-2020-7E4E-A4D3-7DE4C76AB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QuickStart Demo</a:t>
            </a:r>
          </a:p>
          <a:p>
            <a:r>
              <a:rPr lang="en-US" dirty="0"/>
              <a:t>Sequence Input and Output (5.3.1 Parsing GenBank records from the net and 5.5 Writing sequence files)</a:t>
            </a:r>
          </a:p>
          <a:p>
            <a:r>
              <a:rPr lang="en-US" dirty="0"/>
              <a:t>Accessing NCBIs Entrez Databases (</a:t>
            </a:r>
            <a:r>
              <a:rPr lang="en-US" dirty="0" err="1"/>
              <a:t>Esearch</a:t>
            </a:r>
            <a:r>
              <a:rPr lang="en-US" dirty="0"/>
              <a:t> vs. </a:t>
            </a:r>
            <a:r>
              <a:rPr lang="en-US" dirty="0" err="1"/>
              <a:t>Efetch</a:t>
            </a:r>
            <a:r>
              <a:rPr lang="en-US" dirty="0"/>
              <a:t>)</a:t>
            </a:r>
          </a:p>
          <a:p>
            <a:r>
              <a:rPr lang="en-US" dirty="0"/>
              <a:t>Cookbook (Converting FASTA and QUAL files into FASTQ files, Sequence parsing plus simple plots)</a:t>
            </a:r>
          </a:p>
          <a:p>
            <a:endParaRPr lang="en-US" dirty="0"/>
          </a:p>
          <a:p>
            <a:r>
              <a:rPr lang="en-US" dirty="0"/>
              <a:t>No real basics about Features… So….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62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39F7F-BEAB-B44D-BE61-F2710EEE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 Save Multiple 16S rRNAs from a Streptococcus </a:t>
            </a:r>
            <a:r>
              <a:rPr lang="en-US" dirty="0" err="1"/>
              <a:t>Manfredo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04D8C-0097-AB40-9208-BE2320CF1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7" y="2535622"/>
            <a:ext cx="10515600" cy="1124839"/>
          </a:xfrm>
        </p:spPr>
        <p:txBody>
          <a:bodyPr/>
          <a:lstStyle/>
          <a:p>
            <a:r>
              <a:rPr lang="en-US" dirty="0"/>
              <a:t>Important – </a:t>
            </a:r>
            <a:r>
              <a:rPr lang="en-US" dirty="0" err="1"/>
              <a:t>feature.type</a:t>
            </a:r>
            <a:r>
              <a:rPr lang="en-US" dirty="0"/>
              <a:t>, </a:t>
            </a:r>
            <a:r>
              <a:rPr lang="en-US" dirty="0" err="1"/>
              <a:t>feature.qualifiers</a:t>
            </a:r>
            <a:endParaRPr lang="en-US" dirty="0"/>
          </a:p>
          <a:p>
            <a:r>
              <a:rPr lang="en-US" dirty="0" err="1"/>
              <a:t>Feature.location</a:t>
            </a:r>
            <a:r>
              <a:rPr lang="en-US" dirty="0"/>
              <a:t> can be helpful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347B4-7EDF-5A47-BBB4-DF6250CFB08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1904" y="2423469"/>
            <a:ext cx="5273834" cy="41857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4E0F95-E20A-1448-9E7D-D782DCFE4BEF}"/>
              </a:ext>
            </a:extLst>
          </p:cNvPr>
          <p:cNvSpPr txBox="1"/>
          <p:nvPr/>
        </p:nvSpPr>
        <p:spPr>
          <a:xfrm>
            <a:off x="6433372" y="6424572"/>
            <a:ext cx="575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research.coe.drexel.edu</a:t>
            </a:r>
            <a:r>
              <a:rPr lang="en-US" dirty="0"/>
              <a:t>/</a:t>
            </a:r>
            <a:r>
              <a:rPr lang="en-US" dirty="0" err="1"/>
              <a:t>ece</a:t>
            </a:r>
            <a:r>
              <a:rPr lang="en-US" dirty="0"/>
              <a:t>/</a:t>
            </a:r>
            <a:r>
              <a:rPr lang="en-US" dirty="0" err="1"/>
              <a:t>eesi</a:t>
            </a:r>
            <a:r>
              <a:rPr lang="en-US" dirty="0"/>
              <a:t>/</a:t>
            </a:r>
            <a:r>
              <a:rPr lang="en-US" dirty="0" err="1"/>
              <a:t>tutorial_data.php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A00B78-C8DB-C941-8340-0E4B3B8413CE}"/>
              </a:ext>
            </a:extLst>
          </p:cNvPr>
          <p:cNvSpPr txBox="1"/>
          <p:nvPr/>
        </p:nvSpPr>
        <p:spPr>
          <a:xfrm>
            <a:off x="6929282" y="1976770"/>
            <a:ext cx="97892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chemeClr val="accent6">
                    <a:lumMod val="75000"/>
                  </a:schemeClr>
                </a:solidFill>
              </a:rPr>
              <a:t>Types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9A3A9-6829-DF44-B5AA-DFBACAEE6357}"/>
              </a:ext>
            </a:extLst>
          </p:cNvPr>
          <p:cNvSpPr txBox="1"/>
          <p:nvPr/>
        </p:nvSpPr>
        <p:spPr>
          <a:xfrm>
            <a:off x="8560500" y="1992581"/>
            <a:ext cx="29776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chemeClr val="accent6">
                    <a:lumMod val="75000"/>
                  </a:schemeClr>
                </a:solidFill>
              </a:rPr>
              <a:t>Locations/Qualifiers</a:t>
            </a:r>
          </a:p>
        </p:txBody>
      </p:sp>
    </p:spTree>
    <p:extLst>
      <p:ext uri="{BB962C8B-B14F-4D97-AF65-F5344CB8AC3E}">
        <p14:creationId xmlns:p14="http://schemas.microsoft.com/office/powerpoint/2010/main" val="189087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481C-C741-2E45-BAFB-50C427167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Assignment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9E15C-52A7-F24A-A242-03763AA9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results do you get when you search for full 28 rRNA genes that are over 700 bp from a a) nematode, b) a green algae species, and c) an ascomycete fungus?  (Give a different number for a, b, and c).  Please use Python to answer this – </a:t>
            </a:r>
            <a:r>
              <a:rPr lang="en-US" b="1" dirty="0"/>
              <a:t>Hint:</a:t>
            </a:r>
            <a:r>
              <a:rPr lang="en-US" dirty="0"/>
              <a:t>  use the [gene] tag and print(records[‘Count’])</a:t>
            </a:r>
          </a:p>
          <a:p>
            <a:r>
              <a:rPr lang="en-US" dirty="0"/>
              <a:t>Save all 28 rRNA genes that are over 700 bp from all green algae species to a file named “long_28rrna_greenalgae.fa” (</a:t>
            </a:r>
            <a:r>
              <a:rPr lang="en-US" b="1" dirty="0"/>
              <a:t>Hint:</a:t>
            </a:r>
            <a:r>
              <a:rPr lang="en-US" dirty="0"/>
              <a:t>  Use the Cytochrome Oxidase example)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556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9955</TotalTime>
  <Words>805</Words>
  <Application>Microsoft Macintosh PowerPoint</Application>
  <PresentationFormat>Widescreen</PresentationFormat>
  <Paragraphs>67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Intro to NCBI Sequence Retrieval and Manipulation</vt:lpstr>
      <vt:lpstr>Navigating NCBI Entrez</vt:lpstr>
      <vt:lpstr>DNA Search Queries</vt:lpstr>
      <vt:lpstr>Navigating NCBI Entrez</vt:lpstr>
      <vt:lpstr>Record Format </vt:lpstr>
      <vt:lpstr>Automating this search - Demo</vt:lpstr>
      <vt:lpstr>Browsing through Biopython Tutorial Notebooks</vt:lpstr>
      <vt:lpstr>Demo:  Save Multiple 16S rRNAs from a Streptococcus Manfredo</vt:lpstr>
      <vt:lpstr>An Assignment #1</vt:lpstr>
      <vt:lpstr>An Assignment #2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Biopython (etc.)</dc:title>
  <dc:creator>Rosen,Gail</dc:creator>
  <cp:lastModifiedBy>Rosen,Gail</cp:lastModifiedBy>
  <cp:revision>53</cp:revision>
  <dcterms:created xsi:type="dcterms:W3CDTF">2021-07-13T21:19:54Z</dcterms:created>
  <dcterms:modified xsi:type="dcterms:W3CDTF">2021-07-20T20:41:51Z</dcterms:modified>
</cp:coreProperties>
</file>

<file path=docProps/thumbnail.jpeg>
</file>